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64" r:id="rId11"/>
    <p:sldId id="265" r:id="rId12"/>
    <p:sldId id="266" r:id="rId13"/>
    <p:sldId id="267" r:id="rId14"/>
    <p:sldId id="269" r:id="rId15"/>
    <p:sldId id="268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0800"/>
    <a:srgbClr val="D5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1"/>
    <p:restoredTop sz="94675"/>
  </p:normalViewPr>
  <p:slideViewPr>
    <p:cSldViewPr snapToGrid="0">
      <p:cViewPr varScale="1">
        <p:scale>
          <a:sx n="127" d="100"/>
          <a:sy n="127" d="100"/>
        </p:scale>
        <p:origin x="10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621D-BE01-F744-83F9-C2B1D062B0F3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BA1BD-4AA1-4046-97FE-6C2D33DA8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36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A1BD-4AA1-4046-97FE-6C2D33DA8F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74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E266E58C-412E-4F41-BCC0-397290D4B160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306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3274-8B18-0F4D-86CC-C0BCB409061B}" type="datetime1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4419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133-6154-514C-BC3D-1E27CB33A716}" type="datetime1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060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6AED5AF5-1D2D-6343-A6B6-3FE86F755ADC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041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110E6-EAEF-0549-B898-345BB66059F7}" type="datetime1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2452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5E985-6D54-7F4E-BE6F-AE28DEDF767B}" type="datetime1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3245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9BC6C-7B96-D845-8374-A64A63A76992}" type="datetime1">
              <a:rPr lang="en-US" smtClean="0"/>
              <a:t>8/21/24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04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A9C8-256D-394F-AD63-33C901EF123C}" type="datetime1">
              <a:rPr lang="en-US" smtClean="0"/>
              <a:t>8/21/24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1889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C603-577A-6448-99E5-10695E2FCB39}" type="datetime1">
              <a:rPr lang="en-US" smtClean="0"/>
              <a:t>8/21/24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37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8A96-36A7-9D42-B01B-547D2EABF7A7}" type="datetime1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0157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D7220-DB00-E848-B105-AD1C8C46A264}" type="datetime1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3417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13A764A-DEDC-B542-85A4-BCB37E6F7B29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4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us/en/industries/consumer-markets/hospitality-leisure/us-hospitality-direction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telminder.com/everything-you-need-to-know-about-hotel-cancellation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yvonnejoseph/the-use-of-data-analytics-in-the-hospitality-industry-c374a6f5308#:~:text=By%20analyzing%20data%20on%20room,pricing%20to%20reflect%20this%20demand.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ahsan81/hotel-reservations-classification-dataset/dat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5EE33-E311-2DE5-750A-02C03C9B4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885557"/>
            <a:ext cx="4114800" cy="2215152"/>
          </a:xfrm>
        </p:spPr>
        <p:txBody>
          <a:bodyPr>
            <a:normAutofit fontScale="90000"/>
          </a:bodyPr>
          <a:lstStyle/>
          <a:p>
            <a:r>
              <a:rPr lang="en-US" i="0" dirty="0"/>
              <a:t>Hotel Reservation Cancellation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7E1F-C0FE-E828-3276-A35F550D35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4114800" cy="2215152"/>
          </a:xfrm>
        </p:spPr>
        <p:txBody>
          <a:bodyPr>
            <a:normAutofit/>
          </a:bodyPr>
          <a:lstStyle/>
          <a:p>
            <a:r>
              <a:rPr lang="en-US" dirty="0"/>
              <a:t>Aparna Raghavendra Rao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366A5-7CE1-4942-51AD-6A1884AA62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"/>
          <a:stretch/>
        </p:blipFill>
        <p:spPr>
          <a:xfrm>
            <a:off x="5334000" y="10"/>
            <a:ext cx="6858000" cy="6855654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2823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5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8080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B5FF-8B94-AFD5-B323-592F01932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 are </a:t>
            </a:r>
            <a:r>
              <a:rPr lang="en-US" dirty="0">
                <a:solidFill>
                  <a:srgbClr val="810800"/>
                </a:solidFill>
              </a:rPr>
              <a:t>less likely </a:t>
            </a:r>
            <a:r>
              <a:rPr lang="en-US" dirty="0"/>
              <a:t>to cancel with approaching arrival date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608D32-F879-CD39-1A55-98CFCB44B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463" y="2177143"/>
            <a:ext cx="9204960" cy="4502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C1C90A-CE09-F866-CF74-936E023044E5}"/>
              </a:ext>
            </a:extLst>
          </p:cNvPr>
          <p:cNvSpPr txBox="1"/>
          <p:nvPr/>
        </p:nvSpPr>
        <p:spPr>
          <a:xfrm>
            <a:off x="6940731" y="2847703"/>
            <a:ext cx="35618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Lead time </a:t>
            </a:r>
            <a:r>
              <a:rPr lang="en-US" sz="1100" dirty="0"/>
              <a:t>= number of days between date of booking &amp; arrival 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32418-4DB0-DE85-06F1-6FFA98A3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0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4543-965A-6BFB-ED1F-8CF867DD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cancellations happen when the average price of rooms is </a:t>
            </a:r>
            <a:r>
              <a:rPr lang="en-US" dirty="0">
                <a:solidFill>
                  <a:srgbClr val="810800"/>
                </a:solidFill>
              </a:rPr>
              <a:t>between 100-150 Euros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16918F-71DB-74B1-0F58-FD922D4AC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042" y="2235155"/>
            <a:ext cx="8651774" cy="43659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EDE02-3DD2-2A73-95CA-4AFFA0EC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9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5E9B-A7F7-9295-FA85-706419BA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Cancellations are </a:t>
            </a:r>
            <a:r>
              <a:rPr lang="en-US" dirty="0">
                <a:solidFill>
                  <a:srgbClr val="810800"/>
                </a:solidFill>
              </a:rPr>
              <a:t>not</a:t>
            </a:r>
            <a:r>
              <a:rPr lang="en-US" dirty="0"/>
              <a:t> only influenced by average price. What are the other factors?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5A150-558B-0C26-2F17-A7DC5117C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775" y="2291961"/>
            <a:ext cx="8598316" cy="43190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F13E7-9402-8EA8-1391-7E314635F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52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3B47-4081-47B0-DB65-C1E6D20A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&amp; 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09353-8126-EB1D-E787-ECFCEC06E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Simple Random Sampling versus Stratified Sampling</a:t>
            </a:r>
          </a:p>
          <a:p>
            <a:pPr marL="342900" indent="-342900"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Logistic Regression Output</a:t>
            </a:r>
          </a:p>
          <a:p>
            <a:pPr marL="342900" indent="-342900"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Model Evaluation: Confusion Matrix</a:t>
            </a:r>
          </a:p>
          <a:p>
            <a:pPr marL="342900" indent="-342900"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Limitations &amp; Future 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C5129-57AE-B326-C8A0-7B62FAD5B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51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55A14-0F2D-E9F3-C015-8475C988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Sampling versus Stratified 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6CDAC-05FB-7454-41FD-1FCE223F4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833015"/>
            <a:ext cx="4845387" cy="469308"/>
          </a:xfrm>
        </p:spPr>
        <p:txBody>
          <a:bodyPr/>
          <a:lstStyle/>
          <a:p>
            <a:r>
              <a:rPr lang="en-US" dirty="0"/>
              <a:t>Simple Random Sampling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CC5E6-1353-675E-75B4-DB628F5D22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Training set: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set: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32A8E-B74C-65C7-58AD-1369C9523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Stratified Sampling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59638C-0DDF-3818-A8A3-1CCFE5986A8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Training set: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set: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C99BD-88C5-F8FF-0732-40C385F2A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14</a:t>
            </a:fld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B66D78F-0891-2196-8F12-45DCA0F5C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45" y="3809316"/>
            <a:ext cx="4015524" cy="1288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F42876-6DEE-945C-F6F7-16EA545DB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5412378"/>
            <a:ext cx="4241800" cy="13171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CC25F2-4317-5EB2-D439-AADEDF346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358" y="3782187"/>
            <a:ext cx="3935368" cy="13157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CE1685-3E3B-6325-DAA4-8915595EC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223" y="5412379"/>
            <a:ext cx="4030435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4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3439-5244-79C6-6808-A52EF31DF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A7174-530F-8E43-4136-8FFCB16A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15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6A0ED54-288E-4145-FC9A-44EC369E4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716" y="2616128"/>
            <a:ext cx="4451141" cy="15402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9D0168-895F-E8E0-C032-FE4DDEE2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979" y="2583664"/>
            <a:ext cx="5588804" cy="34548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581B80-17B9-3170-61AB-9A4905B13FE5}"/>
              </a:ext>
            </a:extLst>
          </p:cNvPr>
          <p:cNvSpPr txBox="1"/>
          <p:nvPr/>
        </p:nvSpPr>
        <p:spPr>
          <a:xfrm>
            <a:off x="644434" y="4319451"/>
            <a:ext cx="38927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Higher the concordance, larger the separation between good and bad accounts; how well the model’s prediction matches the actual outcome. </a:t>
            </a:r>
          </a:p>
          <a:p>
            <a:pPr marL="285750" indent="-285750"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P-value is small indicating variable is statistically significant.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10AE2E-32E4-C7CA-B0E5-361B6D61E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996" y="6086807"/>
            <a:ext cx="48768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51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019A9-C122-11B9-9219-CC371DF8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Confusion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8FEB8-B411-D6DC-F910-9954F097C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i="0" dirty="0"/>
              <a:t>Train</a:t>
            </a:r>
            <a:r>
              <a:rPr lang="en-US" sz="2400" dirty="0"/>
              <a:t>	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E91D5E7-4E48-F7A0-78B4-EAFDDC5545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0689" y="3302323"/>
            <a:ext cx="4845050" cy="201861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A98931-45D3-9665-A982-830E79DFA3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i="0" dirty="0"/>
              <a:t>Test</a:t>
            </a:r>
            <a:endParaRPr lang="en-US" i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DEF93D-CAC3-16A4-3CBA-F00258C64E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03718" y="3304049"/>
            <a:ext cx="4868863" cy="20168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A0C14-6316-2F10-7EF8-8D897A70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087F71-A1CD-2EF1-10A5-3EA6307C6A47}"/>
              </a:ext>
            </a:extLst>
          </p:cNvPr>
          <p:cNvSpPr txBox="1"/>
          <p:nvPr/>
        </p:nvSpPr>
        <p:spPr>
          <a:xfrm>
            <a:off x="677476" y="4082762"/>
            <a:ext cx="1372201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600" dirty="0"/>
              <a:t>Actual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60203F-26B4-3458-7776-97B9136F26DB}"/>
              </a:ext>
            </a:extLst>
          </p:cNvPr>
          <p:cNvSpPr txBox="1"/>
          <p:nvPr/>
        </p:nvSpPr>
        <p:spPr>
          <a:xfrm>
            <a:off x="3695616" y="3259723"/>
            <a:ext cx="1262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EC5A26-00AC-A199-4D76-188091B39445}"/>
                  </a:ext>
                </a:extLst>
              </p:cNvPr>
              <p:cNvSpPr txBox="1"/>
              <p:nvPr/>
            </p:nvSpPr>
            <p:spPr>
              <a:xfrm>
                <a:off x="609600" y="5521234"/>
                <a:ext cx="3492137" cy="499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EC5A26-00AC-A199-4D76-188091B39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521234"/>
                <a:ext cx="3492137" cy="4992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AE139B-E3AB-774D-F017-B85DCCED2631}"/>
                  </a:ext>
                </a:extLst>
              </p:cNvPr>
              <p:cNvSpPr txBox="1"/>
              <p:nvPr/>
            </p:nvSpPr>
            <p:spPr>
              <a:xfrm>
                <a:off x="1136468" y="6148055"/>
                <a:ext cx="2721429" cy="41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5249+15200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5249+15200+1873+3071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=80.53%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AE139B-E3AB-774D-F017-B85DCCED2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68" y="6148055"/>
                <a:ext cx="2721429" cy="416589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F7A907-4EB1-34BC-4B4D-3CFF4D77A37C}"/>
                  </a:ext>
                </a:extLst>
              </p:cNvPr>
              <p:cNvSpPr txBox="1"/>
              <p:nvPr/>
            </p:nvSpPr>
            <p:spPr>
              <a:xfrm>
                <a:off x="6395917" y="6122323"/>
                <a:ext cx="2721429" cy="41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2234+6553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2234+6553+764+1331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=80.74%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F7A907-4EB1-34BC-4B4D-3CFF4D77A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917" y="6122323"/>
                <a:ext cx="2721429" cy="4165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214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3DF1-870F-296B-837B-1A8E8F4F2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C93CE-6C33-3878-F74F-CE29C1219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Limitations:</a:t>
            </a:r>
          </a:p>
          <a:p>
            <a:pPr marL="342900" indent="-342900"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Modeling in SAS is a learning curve</a:t>
            </a:r>
          </a:p>
          <a:p>
            <a:pPr marL="342900" indent="-342900"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Using the model has a learning curve from end user’s point of view</a:t>
            </a:r>
          </a:p>
          <a:p>
            <a:r>
              <a:rPr lang="en-US" b="1" dirty="0"/>
              <a:t>Future Scope:</a:t>
            </a:r>
          </a:p>
          <a:p>
            <a:pPr marL="342900" indent="-342900"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Build other models and compare results</a:t>
            </a:r>
          </a:p>
          <a:p>
            <a:pPr marL="342900" indent="-342900"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Add in detailed explanation of code snippets to make it easier for end user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A759E-37E4-F955-8E33-285E5B285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88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3A491-1323-0BD8-8E36-F8438A5C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D497C-B19A-E44E-61C8-EB500ED9B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have any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9BFAE-4BE2-C315-DD54-B61E5A87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30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184C4-22D8-3AEC-6016-BDE840DF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9"/>
            <a:ext cx="11579197" cy="1285572"/>
          </a:xfrm>
        </p:spPr>
        <p:txBody>
          <a:bodyPr/>
          <a:lstStyle/>
          <a:p>
            <a:r>
              <a:rPr lang="en-US" dirty="0"/>
              <a:t>Why is analytics important in the hospitality industry?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991539-8820-067D-A73C-DF98D0399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480" y="2072641"/>
            <a:ext cx="8805138" cy="42764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7417D0-545C-A470-F27F-5AE4234E7719}"/>
              </a:ext>
            </a:extLst>
          </p:cNvPr>
          <p:cNvSpPr txBox="1"/>
          <p:nvPr/>
        </p:nvSpPr>
        <p:spPr>
          <a:xfrm>
            <a:off x="525717" y="6444343"/>
            <a:ext cx="4986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</a:t>
            </a:r>
            <a:r>
              <a:rPr lang="en-US" sz="1200" i="1" dirty="0">
                <a:hlinkClick r:id="rId3"/>
              </a:rPr>
              <a:t>US Hospitality Directions May 2024 PwC Report</a:t>
            </a:r>
            <a:endParaRPr lang="en-US" sz="12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33E19A6-623E-81D4-B4A9-580263A52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1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7BCE9-B7C7-EB34-4160-A4D84007C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analytics important in the hospitality industry? – Impact of cancellations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71A7E-5C25-9E6A-B19E-5A7813A0A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Lower occupancy = lower revenue</a:t>
            </a:r>
          </a:p>
          <a:p>
            <a:pPr marL="342900" indent="-342900">
              <a:lnSpc>
                <a:spcPct val="200000"/>
              </a:lnSpc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Hotel’s ranking drops on Online Travel Agencies’ (OTAs) websites (Ex: Expedia, Booking.com)</a:t>
            </a:r>
          </a:p>
          <a:p>
            <a:pPr marL="342900" indent="-342900">
              <a:lnSpc>
                <a:spcPct val="200000"/>
              </a:lnSpc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Operational issues – last minute planning, extra work, and added stress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B39F1-AF28-1D9E-1033-E476F23C8308}"/>
              </a:ext>
            </a:extLst>
          </p:cNvPr>
          <p:cNvSpPr txBox="1"/>
          <p:nvPr/>
        </p:nvSpPr>
        <p:spPr>
          <a:xfrm>
            <a:off x="525717" y="6175433"/>
            <a:ext cx="7837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</a:t>
            </a:r>
            <a:r>
              <a:rPr lang="en-US" sz="1200" dirty="0">
                <a:hlinkClick r:id="rId2"/>
              </a:rPr>
              <a:t>Everything you need to know about Hotel Cancellations</a:t>
            </a:r>
            <a:endParaRPr lang="en-US" sz="1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CE6BF1-15FD-D118-A1DC-7FC9997D29C2}"/>
              </a:ext>
            </a:extLst>
          </p:cNvPr>
          <p:cNvCxnSpPr/>
          <p:nvPr/>
        </p:nvCxnSpPr>
        <p:spPr>
          <a:xfrm>
            <a:off x="661851" y="2899954"/>
            <a:ext cx="0" cy="21074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A2068-02FA-F442-5E73-9C1312A1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40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8E61-FD9F-F65E-A183-00A3E0FB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 is simple: data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582B8-F5F7-B6D3-A03D-890C82151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0077557" cy="4105338"/>
          </a:xfrm>
        </p:spPr>
        <p:txBody>
          <a:bodyPr>
            <a:normAutofit/>
          </a:bodyPr>
          <a:lstStyle/>
          <a:p>
            <a:r>
              <a:rPr lang="en-US" dirty="0"/>
              <a:t>Answer questions like:</a:t>
            </a:r>
          </a:p>
          <a:p>
            <a:pPr marL="342900" indent="-342900"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Which booking channels are most popular?</a:t>
            </a:r>
          </a:p>
          <a:p>
            <a:pPr marL="342900" indent="-342900"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Which time of the year is the busiest?</a:t>
            </a:r>
          </a:p>
          <a:p>
            <a:pPr marL="342900" indent="-342900"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Customer’s feedback? </a:t>
            </a:r>
          </a:p>
          <a:p>
            <a:pPr marL="342900" indent="-342900"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Areas of improvement?</a:t>
            </a:r>
          </a:p>
          <a:p>
            <a:pPr marL="342900" indent="-342900"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How to manage our inventory?</a:t>
            </a:r>
          </a:p>
          <a:p>
            <a:pPr marL="342900" indent="-342900"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How to decide staff schedule?</a:t>
            </a:r>
          </a:p>
          <a:p>
            <a:r>
              <a:rPr lang="en-US" dirty="0"/>
              <a:t>… and so 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FFA458-C1E6-7A5A-5B2C-38F0CD1B9BF1}"/>
              </a:ext>
            </a:extLst>
          </p:cNvPr>
          <p:cNvCxnSpPr>
            <a:cxnSpLocks/>
          </p:cNvCxnSpPr>
          <p:nvPr/>
        </p:nvCxnSpPr>
        <p:spPr>
          <a:xfrm>
            <a:off x="661851" y="3150326"/>
            <a:ext cx="0" cy="23796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EB03BE-BC0E-B252-FA23-F8628008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05DC6-4349-54D7-72FD-E882BFECB089}"/>
              </a:ext>
            </a:extLst>
          </p:cNvPr>
          <p:cNvSpPr txBox="1"/>
          <p:nvPr/>
        </p:nvSpPr>
        <p:spPr>
          <a:xfrm>
            <a:off x="525717" y="6244046"/>
            <a:ext cx="5831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 </a:t>
            </a:r>
            <a:r>
              <a:rPr lang="en-US" sz="1200" dirty="0">
                <a:hlinkClick r:id="rId3"/>
              </a:rPr>
              <a:t>The Use of Data Analytics in the Hospitality Industry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379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F7B3E-9D6C-8E04-578E-981686AF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Exploratory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964BA-25C5-528B-4A85-38D9CFC63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Project &amp; Dataset Description</a:t>
            </a:r>
          </a:p>
          <a:p>
            <a:pPr marL="342900" indent="-342900"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073D2-D8ED-7A24-79ED-631450467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8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52E2E-32B1-0888-9CF7-30D11F6D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/>
          </a:bodyPr>
          <a:lstStyle/>
          <a:p>
            <a:r>
              <a:rPr lang="en-US" dirty="0"/>
              <a:t>Project &amp; Dataset Description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F7E5F-4B4D-86C5-F90A-649D2B868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663649" cy="35288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/>
              <a:t>End User:  </a:t>
            </a:r>
            <a:r>
              <a:rPr lang="en-US" sz="1600" dirty="0"/>
              <a:t>Hoteliers</a:t>
            </a:r>
          </a:p>
          <a:p>
            <a:pPr>
              <a:lnSpc>
                <a:spcPct val="100000"/>
              </a:lnSpc>
            </a:pPr>
            <a:r>
              <a:rPr lang="en-US" sz="1600" b="1" dirty="0"/>
              <a:t>Final Output: </a:t>
            </a:r>
            <a:r>
              <a:rPr lang="en-US" sz="1600" dirty="0"/>
              <a:t>SAS</a:t>
            </a:r>
            <a:r>
              <a:rPr lang="en-US" sz="1600" b="1" dirty="0"/>
              <a:t> </a:t>
            </a:r>
            <a:r>
              <a:rPr lang="en-US" sz="1600" dirty="0"/>
              <a:t>Code to predict cancellations &amp; non-cancellations</a:t>
            </a:r>
          </a:p>
          <a:p>
            <a:pPr>
              <a:lnSpc>
                <a:spcPct val="100000"/>
              </a:lnSpc>
            </a:pPr>
            <a:r>
              <a:rPr lang="en-US" sz="1600" b="1" dirty="0"/>
              <a:t>Dataset used: </a:t>
            </a:r>
            <a:r>
              <a:rPr lang="en-US" sz="1600" dirty="0">
                <a:hlinkClick r:id="rId2"/>
              </a:rPr>
              <a:t>Hotel Reservations Dataset </a:t>
            </a:r>
            <a:r>
              <a:rPr lang="en-US" sz="1600" dirty="0"/>
              <a:t> from Kaggle.com</a:t>
            </a:r>
          </a:p>
          <a:p>
            <a:pPr>
              <a:lnSpc>
                <a:spcPct val="100000"/>
              </a:lnSpc>
            </a:pPr>
            <a:r>
              <a:rPr lang="en-US" sz="1600" b="1" dirty="0"/>
              <a:t>About the data: 36276</a:t>
            </a:r>
            <a:r>
              <a:rPr lang="en-US" sz="1600" dirty="0"/>
              <a:t> rows and </a:t>
            </a:r>
            <a:r>
              <a:rPr lang="en-US" sz="1600" b="1" dirty="0"/>
              <a:t>19</a:t>
            </a:r>
            <a:r>
              <a:rPr lang="en-US" sz="1600" dirty="0"/>
              <a:t> columns</a:t>
            </a:r>
          </a:p>
          <a:p>
            <a:pPr>
              <a:lnSpc>
                <a:spcPct val="100000"/>
              </a:lnSpc>
            </a:pPr>
            <a:r>
              <a:rPr lang="en-US" sz="1600" b="1" dirty="0"/>
              <a:t>Target Variable: </a:t>
            </a:r>
            <a:r>
              <a:rPr lang="en-US" sz="1600" dirty="0"/>
              <a:t>booking_status with two possible values – canceled &amp; not_canceled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 </a:t>
            </a:r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6C28241B-81E8-DC44-768A-1FD0CEAD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577" y="709547"/>
            <a:ext cx="5095308" cy="566145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B70B7-7D67-757F-3619-99E62C73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38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8E66A-6AE4-40BC-A168-DCA890826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E5DA9-5043-4865-6339-09ECDE409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42900" indent="-342900">
              <a:lnSpc>
                <a:spcPct val="200000"/>
              </a:lnSpc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900" dirty="0"/>
              <a:t>Change variable names to make it SAS-friendly</a:t>
            </a:r>
          </a:p>
          <a:p>
            <a:pPr marL="342900" indent="-342900">
              <a:lnSpc>
                <a:spcPct val="200000"/>
              </a:lnSpc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900" dirty="0"/>
              <a:t>Check average values</a:t>
            </a:r>
          </a:p>
          <a:p>
            <a:pPr marL="342900" indent="-342900">
              <a:lnSpc>
                <a:spcPct val="200000"/>
              </a:lnSpc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900" dirty="0"/>
              <a:t>Check for missing values</a:t>
            </a:r>
          </a:p>
          <a:p>
            <a:pPr marL="342900" indent="-342900">
              <a:lnSpc>
                <a:spcPct val="200000"/>
              </a:lnSpc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900" dirty="0"/>
              <a:t>Drop booking id column</a:t>
            </a:r>
          </a:p>
          <a:p>
            <a:pPr marL="342900" indent="-342900">
              <a:lnSpc>
                <a:spcPct val="200000"/>
              </a:lnSpc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900" dirty="0"/>
              <a:t>Check variable distributions</a:t>
            </a:r>
          </a:p>
          <a:p>
            <a:pPr marL="342900" indent="-342900">
              <a:lnSpc>
                <a:spcPct val="200000"/>
              </a:lnSpc>
              <a:buClr>
                <a:srgbClr val="D55E5E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900" dirty="0"/>
              <a:t>Visualize data</a:t>
            </a:r>
          </a:p>
          <a:p>
            <a:pPr>
              <a:lnSpc>
                <a:spcPct val="200000"/>
              </a:lnSpc>
              <a:buClr>
                <a:srgbClr val="D55E5E"/>
              </a:buClr>
              <a:buSzPct val="120000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9C93A-D631-30AA-1189-EC3869E6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8D4C00-AD80-A863-9B4C-BD31C6FEA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073" y="2112631"/>
            <a:ext cx="5697586" cy="424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250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678D7-65A3-E497-DBD8-1E77C44F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Cancellations </a:t>
            </a:r>
            <a:r>
              <a:rPr lang="en-US" dirty="0">
                <a:solidFill>
                  <a:srgbClr val="810800"/>
                </a:solidFill>
              </a:rPr>
              <a:t>increase</a:t>
            </a:r>
            <a:r>
              <a:rPr lang="en-US" dirty="0"/>
              <a:t> in summer &amp; fall months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400D58-7281-2183-F010-8751EF03E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171" y="2358185"/>
            <a:ext cx="8410186" cy="421678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77676-B6E7-10DE-BA0D-1175D485E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96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EA142-9940-4F48-6FE4-171A88469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Room Prices are </a:t>
            </a:r>
            <a:r>
              <a:rPr lang="en-US" dirty="0">
                <a:solidFill>
                  <a:srgbClr val="810800"/>
                </a:solidFill>
              </a:rPr>
              <a:t>highest</a:t>
            </a:r>
            <a:r>
              <a:rPr lang="en-US" dirty="0"/>
              <a:t> in spring, summer &amp; fall months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F63FA-C8E1-0DE2-0C4C-F9B3D417B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0513" y="2238103"/>
            <a:ext cx="7849032" cy="43751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D7A7C-43EE-8A59-22C4-8D14508E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84377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Custom 101">
      <a:dk1>
        <a:sysClr val="windowText" lastClr="000000"/>
      </a:dk1>
      <a:lt1>
        <a:sysClr val="window" lastClr="FFFFFF"/>
      </a:lt1>
      <a:dk2>
        <a:srgbClr val="463443"/>
      </a:dk2>
      <a:lt2>
        <a:srgbClr val="F3F0E9"/>
      </a:lt2>
      <a:accent1>
        <a:srgbClr val="D45E5E"/>
      </a:accent1>
      <a:accent2>
        <a:srgbClr val="D49D8C"/>
      </a:accent2>
      <a:accent3>
        <a:srgbClr val="BF873A"/>
      </a:accent3>
      <a:accent4>
        <a:srgbClr val="C05050"/>
      </a:accent4>
      <a:accent5>
        <a:srgbClr val="A89F68"/>
      </a:accent5>
      <a:accent6>
        <a:srgbClr val="8F6B8A"/>
      </a:accent6>
      <a:hlink>
        <a:srgbClr val="D75681"/>
      </a:hlink>
      <a:folHlink>
        <a:srgbClr val="6C9D92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2265</TotalTime>
  <Words>487</Words>
  <Application>Microsoft Macintosh PowerPoint</Application>
  <PresentationFormat>Widescreen</PresentationFormat>
  <Paragraphs>100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Arial</vt:lpstr>
      <vt:lpstr>Avenir Next LT Pro</vt:lpstr>
      <vt:lpstr>Avenir Next LT Pro Light</vt:lpstr>
      <vt:lpstr>Cambria Math</vt:lpstr>
      <vt:lpstr>Georgia Pro Semibold</vt:lpstr>
      <vt:lpstr>RocaVTI</vt:lpstr>
      <vt:lpstr>Hotel Reservation Cancellation Prediction</vt:lpstr>
      <vt:lpstr>Why is analytics important in the hospitality industry? </vt:lpstr>
      <vt:lpstr>Why is analytics important in the hospitality industry? – Impact of cancellations</vt:lpstr>
      <vt:lpstr>The solution is simple: data analytics</vt:lpstr>
      <vt:lpstr>Data and Exploratory Data Analysis</vt:lpstr>
      <vt:lpstr>Project &amp; Dataset Description</vt:lpstr>
      <vt:lpstr>Exploratory Data Analysis</vt:lpstr>
      <vt:lpstr>Cancellations increase in summer &amp; fall months </vt:lpstr>
      <vt:lpstr>Average Room Prices are highest in spring, summer &amp; fall months</vt:lpstr>
      <vt:lpstr>Customers are less likely to cancel with approaching arrival date</vt:lpstr>
      <vt:lpstr>Most cancellations happen when the average price of rooms is between 100-150 Euros</vt:lpstr>
      <vt:lpstr>Cancellations are not only influenced by average price. What are the other factors? </vt:lpstr>
      <vt:lpstr>Analysis &amp; Modeling</vt:lpstr>
      <vt:lpstr>Simple Random Sampling versus Stratified Sampling</vt:lpstr>
      <vt:lpstr>Logistic Regression Output</vt:lpstr>
      <vt:lpstr>Model Evaluation: Confusion Matrix</vt:lpstr>
      <vt:lpstr>Limitations and Future Scope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Aparna Raghavendra Rao</dc:creator>
  <cp:lastModifiedBy>Aparna Raghavendra Rao</cp:lastModifiedBy>
  <cp:revision>37</cp:revision>
  <dcterms:created xsi:type="dcterms:W3CDTF">2024-07-24T22:44:35Z</dcterms:created>
  <dcterms:modified xsi:type="dcterms:W3CDTF">2024-08-21T21:25:08Z</dcterms:modified>
</cp:coreProperties>
</file>